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77" r:id="rId6"/>
    <p:sldId id="278" r:id="rId7"/>
    <p:sldId id="279" r:id="rId8"/>
    <p:sldId id="280" r:id="rId9"/>
    <p:sldId id="281" r:id="rId10"/>
    <p:sldId id="282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10" autoAdjust="0"/>
  </p:normalViewPr>
  <p:slideViewPr>
    <p:cSldViewPr>
      <p:cViewPr varScale="1">
        <p:scale>
          <a:sx n="66" d="100"/>
          <a:sy n="66" d="100"/>
        </p:scale>
        <p:origin x="12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04946-698E-415E-A608-FF162756A333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D4E3B-23FD-44C9-9FB0-A9F45BD07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988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30-6-2021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30-6-2021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30-6-2021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30-6-2021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DD2n07AH5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rmAutofit/>
          </a:bodyPr>
          <a:lstStyle/>
          <a:p>
            <a:r>
              <a:rPr lang="nl-NL" sz="4400" dirty="0"/>
              <a:t>Vrije tijd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065820" y="2060848"/>
            <a:ext cx="7012360" cy="175260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tx1"/>
                </a:solidFill>
              </a:rPr>
              <a:t>Urbanisatie en gentrificatie + herhaling </a:t>
            </a: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Urbanisatie &amp; Suburbanisatie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C832FF6-680D-4FE0-BC25-FDD10678C0D3}"/>
              </a:ext>
            </a:extLst>
          </p:cNvPr>
          <p:cNvSpPr/>
          <p:nvPr/>
        </p:nvSpPr>
        <p:spPr>
          <a:xfrm>
            <a:off x="1619672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2"/>
              </a:rPr>
              <a:t>https://www.youtube.com/watch?v=bDD2n07AH5Y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699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64520-DF4C-455A-8C2C-291A4D86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Gentrificatie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906CFB-037B-46BE-9261-AB61C2813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Gentrificatie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is eigenlijk het vernieuwen en renoveren van oude, vervallen gebouwen in een stad. Vaak is dit dichtbij het centrum.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010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16753-F22B-4351-AA70-7CED0678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Urbanisatie en VT gedrag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AF3BB0F-1A38-4296-ADDC-11432ED2E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0" y="2291200"/>
            <a:ext cx="6635750" cy="274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7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E33AC-494C-484E-803C-6D140DFA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Nieuwe/oude trend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46ED41-AECA-400F-87B5-29E631216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Money </a:t>
            </a:r>
            <a:r>
              <a:rPr lang="nl-NL" dirty="0" err="1"/>
              <a:t>rich</a:t>
            </a:r>
            <a:r>
              <a:rPr lang="nl-NL" dirty="0"/>
              <a:t> – time </a:t>
            </a:r>
            <a:r>
              <a:rPr lang="nl-NL" dirty="0" err="1"/>
              <a:t>poor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8AF597-98FA-42E2-93A2-72AFBC5A2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847" y="1746512"/>
            <a:ext cx="7260536" cy="26049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AF1E49A-2D38-43A9-9431-2F79B06DC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3" y="4601741"/>
            <a:ext cx="2913002" cy="229589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4635659-21D1-4CA5-ACEF-A4B17CB3C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219" y="4390477"/>
            <a:ext cx="2793292" cy="246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31803-2BA1-4D60-8341-B7CF89B4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332656"/>
            <a:ext cx="7056784" cy="648072"/>
          </a:xfrm>
        </p:spPr>
        <p:txBody>
          <a:bodyPr/>
          <a:lstStyle/>
          <a:p>
            <a:r>
              <a:rPr lang="nl-NL" dirty="0"/>
              <a:t>Het ‘nieuwe normaal’ en vrijetijdsgedrag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E2987EB-5FA0-49C9-B836-9704C031B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1652" y="1570831"/>
            <a:ext cx="2637547" cy="250624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D0919AB-2C30-4718-8566-C9D8D08EA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4221088"/>
            <a:ext cx="2840984" cy="221855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5564C7E-113C-4563-AB4E-3276BD184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566833"/>
            <a:ext cx="3399479" cy="236257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1A20552-6362-4BAB-9588-843192C1F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9911" y="2348879"/>
            <a:ext cx="4519288" cy="363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959B5-C91B-46A4-9413-38EC8D1A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Begrippen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3950251-9EB9-4B24-8C5E-897BD7121C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097542"/>
              </p:ext>
            </p:extLst>
          </p:nvPr>
        </p:nvGraphicFramePr>
        <p:xfrm>
          <a:off x="179512" y="312841"/>
          <a:ext cx="6514749" cy="6021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0808">
                  <a:extLst>
                    <a:ext uri="{9D8B030D-6E8A-4147-A177-3AD203B41FA5}">
                      <a16:colId xmlns:a16="http://schemas.microsoft.com/office/drawing/2014/main" val="1913852109"/>
                    </a:ext>
                  </a:extLst>
                </a:gridCol>
                <a:gridCol w="4403941">
                  <a:extLst>
                    <a:ext uri="{9D8B030D-6E8A-4147-A177-3AD203B41FA5}">
                      <a16:colId xmlns:a16="http://schemas.microsoft.com/office/drawing/2014/main" val="2061347155"/>
                    </a:ext>
                  </a:extLst>
                </a:gridCol>
              </a:tblGrid>
              <a:tr h="275218">
                <a:tc gridSpan="2"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Begrippen vrije tijd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358886"/>
                  </a:ext>
                </a:extLst>
              </a:tr>
              <a:tr h="275218"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Begrip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Toelichting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extLst>
                  <a:ext uri="{0D108BD9-81ED-4DB2-BD59-A6C34878D82A}">
                    <a16:rowId xmlns:a16="http://schemas.microsoft.com/office/drawing/2014/main" val="62690977"/>
                  </a:ext>
                </a:extLst>
              </a:tr>
              <a:tr h="25894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Leisure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Je kent dit begrip als dit in vragen voorkomt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extLst>
                  <a:ext uri="{0D108BD9-81ED-4DB2-BD59-A6C34878D82A}">
                    <a16:rowId xmlns:a16="http://schemas.microsoft.com/office/drawing/2014/main" val="3742423365"/>
                  </a:ext>
                </a:extLst>
              </a:tr>
              <a:tr h="35512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Invloed op vrijetijdsgedrag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Je kent de (onderstaande) 3 factoren die invloed hebben op VT- gedrag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extLst>
                  <a:ext uri="{0D108BD9-81ED-4DB2-BD59-A6C34878D82A}">
                    <a16:rowId xmlns:a16="http://schemas.microsoft.com/office/drawing/2014/main" val="3563070895"/>
                  </a:ext>
                </a:extLst>
              </a:tr>
              <a:tr h="25894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Sociale structuur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Je weet wat hiermee bedoeld wordt en kan dit uitleggen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extLst>
                  <a:ext uri="{0D108BD9-81ED-4DB2-BD59-A6C34878D82A}">
                    <a16:rowId xmlns:a16="http://schemas.microsoft.com/office/drawing/2014/main" val="1827661356"/>
                  </a:ext>
                </a:extLst>
              </a:tr>
              <a:tr h="25894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Maatschappij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Je weet wat hiermee bedoeld wordt en kan dit uitleggen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extLst>
                  <a:ext uri="{0D108BD9-81ED-4DB2-BD59-A6C34878D82A}">
                    <a16:rowId xmlns:a16="http://schemas.microsoft.com/office/drawing/2014/main" val="1508926061"/>
                  </a:ext>
                </a:extLst>
              </a:tr>
              <a:tr h="25894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Sociale cultuur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Je weet wat hiermee bedoeld wordt en kan dit uitleggen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extLst>
                  <a:ext uri="{0D108BD9-81ED-4DB2-BD59-A6C34878D82A}">
                    <a16:rowId xmlns:a16="http://schemas.microsoft.com/office/drawing/2014/main" val="150983596"/>
                  </a:ext>
                </a:extLst>
              </a:tr>
              <a:tr h="25894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Piramide Maslow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Je weet wat hiermee bedoeld wordt en kan dit uitleggen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extLst>
                  <a:ext uri="{0D108BD9-81ED-4DB2-BD59-A6C34878D82A}">
                    <a16:rowId xmlns:a16="http://schemas.microsoft.com/office/drawing/2014/main" val="2734368283"/>
                  </a:ext>
                </a:extLst>
              </a:tr>
              <a:tr h="25894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Piramide Leisure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Je weet wat hiermee bedoelt wordt en kan dit uitleggen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extLst>
                  <a:ext uri="{0D108BD9-81ED-4DB2-BD59-A6C34878D82A}">
                    <a16:rowId xmlns:a16="http://schemas.microsoft.com/office/drawing/2014/main" val="2055269939"/>
                  </a:ext>
                </a:extLst>
              </a:tr>
              <a:tr h="36868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Interactive experience mode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Je kent de onderstaande 3 contexten die de ‘interactive experience’ bij bezoekers maken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extLst>
                  <a:ext uri="{0D108BD9-81ED-4DB2-BD59-A6C34878D82A}">
                    <a16:rowId xmlns:a16="http://schemas.microsoft.com/office/drawing/2014/main" val="1719889080"/>
                  </a:ext>
                </a:extLst>
              </a:tr>
              <a:tr h="25894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Sociale context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Je weet wat hiermee bedoeld wordt en kan dit uitleggen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extLst>
                  <a:ext uri="{0D108BD9-81ED-4DB2-BD59-A6C34878D82A}">
                    <a16:rowId xmlns:a16="http://schemas.microsoft.com/office/drawing/2014/main" val="1130499828"/>
                  </a:ext>
                </a:extLst>
              </a:tr>
              <a:tr h="25894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Persoonlijke context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Je weet wat hiermee bedoeld wordt en kan dit uitleggen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extLst>
                  <a:ext uri="{0D108BD9-81ED-4DB2-BD59-A6C34878D82A}">
                    <a16:rowId xmlns:a16="http://schemas.microsoft.com/office/drawing/2014/main" val="785175250"/>
                  </a:ext>
                </a:extLst>
              </a:tr>
              <a:tr h="25894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Fysieke context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Je weet wat hiermee bedoeld wordt en kan dit uitleggen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extLst>
                  <a:ext uri="{0D108BD9-81ED-4DB2-BD59-A6C34878D82A}">
                    <a16:rowId xmlns:a16="http://schemas.microsoft.com/office/drawing/2014/main" val="1155694939"/>
                  </a:ext>
                </a:extLst>
              </a:tr>
              <a:tr h="36868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Belevenisbouwstenen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Je kent de belevenisbouwstenen en kan dit uitleggen aan de hand van gegeven voorbeelden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extLst>
                  <a:ext uri="{0D108BD9-81ED-4DB2-BD59-A6C34878D82A}">
                    <a16:rowId xmlns:a16="http://schemas.microsoft.com/office/drawing/2014/main" val="2528810066"/>
                  </a:ext>
                </a:extLst>
              </a:tr>
              <a:tr h="25894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Belang van Leisure in de stad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Je kan de voordelen van Leisure in de stad uitleggen 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extLst>
                  <a:ext uri="{0D108BD9-81ED-4DB2-BD59-A6C34878D82A}">
                    <a16:rowId xmlns:a16="http://schemas.microsoft.com/office/drawing/2014/main" val="4226532015"/>
                  </a:ext>
                </a:extLst>
              </a:tr>
              <a:tr h="25894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Citymarketing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Je weet wat hiermee bedoeld wordt en kan dit uitleggen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extLst>
                  <a:ext uri="{0D108BD9-81ED-4DB2-BD59-A6C34878D82A}">
                    <a16:rowId xmlns:a16="http://schemas.microsoft.com/office/drawing/2014/main" val="2790441307"/>
                  </a:ext>
                </a:extLst>
              </a:tr>
              <a:tr h="25894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Citybranding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Je weet wat hiermee bedoeld wordt en kan dit uitleggen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extLst>
                  <a:ext uri="{0D108BD9-81ED-4DB2-BD59-A6C34878D82A}">
                    <a16:rowId xmlns:a16="http://schemas.microsoft.com/office/drawing/2014/main" val="3371056462"/>
                  </a:ext>
                </a:extLst>
              </a:tr>
              <a:tr h="36868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Voordelen mulifunctionele VTlocaties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Je kan de voordelen van mulitfunctionele VT uit de antwoordmogelijkheden halen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extLst>
                  <a:ext uri="{0D108BD9-81ED-4DB2-BD59-A6C34878D82A}">
                    <a16:rowId xmlns:a16="http://schemas.microsoft.com/office/drawing/2014/main" val="4265812087"/>
                  </a:ext>
                </a:extLst>
              </a:tr>
              <a:tr h="38450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Generaties mulitfunctionele VT locaties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>
                          <a:effectLst/>
                        </a:rPr>
                        <a:t>Je kent de 4 generaties van Multifunctionele VT-locaties. En je kan dit uitleggen.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extLst>
                  <a:ext uri="{0D108BD9-81ED-4DB2-BD59-A6C34878D82A}">
                    <a16:rowId xmlns:a16="http://schemas.microsoft.com/office/drawing/2014/main" val="2343769712"/>
                  </a:ext>
                </a:extLst>
              </a:tr>
              <a:tr h="25894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Urbanisatie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Je weet wat hiermee bedoeld wordt en kan dit uitleggen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extLst>
                  <a:ext uri="{0D108BD9-81ED-4DB2-BD59-A6C34878D82A}">
                    <a16:rowId xmlns:a16="http://schemas.microsoft.com/office/drawing/2014/main" val="2047730478"/>
                  </a:ext>
                </a:extLst>
              </a:tr>
              <a:tr h="25894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>
                          <a:effectLst/>
                        </a:rPr>
                        <a:t>Gentrification </a:t>
                      </a:r>
                      <a:endParaRPr lang="nl-NL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80340" algn="l"/>
                        </a:tabLst>
                      </a:pPr>
                      <a:r>
                        <a:rPr lang="nl-NL" sz="1000" dirty="0">
                          <a:effectLst/>
                        </a:rPr>
                        <a:t>Je weet wat hiermee bedoeld wordt en kan dit uitleggen </a:t>
                      </a:r>
                      <a:endParaRPr lang="nl-NL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58" marR="66058" marT="0" marB="0" anchor="ctr"/>
                </a:tc>
                <a:extLst>
                  <a:ext uri="{0D108BD9-81ED-4DB2-BD59-A6C34878D82A}">
                    <a16:rowId xmlns:a16="http://schemas.microsoft.com/office/drawing/2014/main" val="474473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3456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BD8FA8-7AF5-4D12-97FE-5C95DC9C8E7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04A8E69-CA5B-4458-897C-88C0231E33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DF4493-C0B7-4512-BC3F-B7BF73F240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322</Words>
  <Application>Microsoft Office PowerPoint</Application>
  <PresentationFormat>Diavoorstelling 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Arial</vt:lpstr>
      <vt:lpstr>Calibri</vt:lpstr>
      <vt:lpstr>Kantoorthema</vt:lpstr>
      <vt:lpstr>Vrije tijd</vt:lpstr>
      <vt:lpstr>Urbanisatie &amp; Suburbanisatie</vt:lpstr>
      <vt:lpstr>Gentrificatie</vt:lpstr>
      <vt:lpstr>Urbanisatie en VT gedrag</vt:lpstr>
      <vt:lpstr>Nieuwe/oude trend </vt:lpstr>
      <vt:lpstr>Het ‘nieuwe normaal’ en vrijetijdsgedrag</vt:lpstr>
      <vt:lpstr>Begrippen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Machiel Huizer</cp:lastModifiedBy>
  <cp:revision>54</cp:revision>
  <dcterms:created xsi:type="dcterms:W3CDTF">2013-11-15T15:05:42Z</dcterms:created>
  <dcterms:modified xsi:type="dcterms:W3CDTF">2021-06-30T09:31:57Z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